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2"/>
  </p:notesMasterIdLst>
  <p:sldIdLst>
    <p:sldId id="256" r:id="rId2"/>
    <p:sldId id="263" r:id="rId3"/>
    <p:sldId id="257" r:id="rId4"/>
    <p:sldId id="343" r:id="rId5"/>
    <p:sldId id="344" r:id="rId6"/>
    <p:sldId id="345" r:id="rId7"/>
    <p:sldId id="258" r:id="rId8"/>
    <p:sldId id="346" r:id="rId9"/>
    <p:sldId id="316" r:id="rId10"/>
    <p:sldId id="348" r:id="rId11"/>
  </p:sldIdLst>
  <p:sldSz cx="9144000" cy="5143500" type="screen16x9"/>
  <p:notesSz cx="6858000" cy="9144000"/>
  <p:embeddedFontLst>
    <p:embeddedFont>
      <p:font typeface="Libre Baskerville" panose="02000000000000000000" pitchFamily="2" charset="0"/>
      <p:regular r:id="rId13"/>
      <p:bold r:id="rId14"/>
      <p: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Condensed Light" panose="020F0302020204030204" pitchFamily="3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25ED73-BC7A-4137-8A8D-A70BE443353E}">
  <a:tblStyle styleId="{C025ED73-BC7A-4137-8A8D-A70BE4433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9"/>
    <p:restoredTop sz="94664"/>
  </p:normalViewPr>
  <p:slideViewPr>
    <p:cSldViewPr snapToGrid="0">
      <p:cViewPr varScale="1">
        <p:scale>
          <a:sx n="167" d="100"/>
          <a:sy n="167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5414e4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5414e4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220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13efd2e84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13efd2e84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a1f552b2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8a1f552b2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44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72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572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5414e4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5414e4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7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8a1f552b24_0_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8a1f552b24_0_1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5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350075" y="665212"/>
            <a:ext cx="4078151" cy="39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 flipH="1">
            <a:off x="490460" y="122367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52901" y="1696025"/>
            <a:ext cx="38754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4342325" y="2333775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SECTION_HEADER_1_3_2"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>
            <a:spLocks noGrp="1"/>
          </p:cNvSpPr>
          <p:nvPr>
            <p:ph type="subTitle" idx="1"/>
          </p:nvPr>
        </p:nvSpPr>
        <p:spPr>
          <a:xfrm>
            <a:off x="7141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141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 hasCustomPrompt="1"/>
          </p:nvPr>
        </p:nvSpPr>
        <p:spPr>
          <a:xfrm>
            <a:off x="705313" y="124576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7141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7141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5" hasCustomPrompt="1"/>
          </p:nvPr>
        </p:nvSpPr>
        <p:spPr>
          <a:xfrm>
            <a:off x="704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6"/>
          </p:nvPr>
        </p:nvSpPr>
        <p:spPr>
          <a:xfrm>
            <a:off x="6088213" y="22355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7"/>
          </p:nvPr>
        </p:nvSpPr>
        <p:spPr>
          <a:xfrm>
            <a:off x="6088225" y="1743775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8" hasCustomPrompt="1"/>
          </p:nvPr>
        </p:nvSpPr>
        <p:spPr>
          <a:xfrm>
            <a:off x="7515413" y="124576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9"/>
          </p:nvPr>
        </p:nvSpPr>
        <p:spPr>
          <a:xfrm>
            <a:off x="6088213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13"/>
          </p:nvPr>
        </p:nvSpPr>
        <p:spPr>
          <a:xfrm>
            <a:off x="6088225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2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515413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6"/>
          </p:nvPr>
        </p:nvSpPr>
        <p:spPr>
          <a:xfrm>
            <a:off x="3401175" y="39383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17"/>
          </p:nvPr>
        </p:nvSpPr>
        <p:spPr>
          <a:xfrm>
            <a:off x="3401187" y="3442550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2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4113975" y="294453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2">
    <p:bg>
      <p:bgPr>
        <a:solidFill>
          <a:schemeClr val="lt2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4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0" r:id="rId5"/>
    <p:sldLayoutId id="2147483667" r:id="rId6"/>
    <p:sldLayoutId id="2147483668" r:id="rId7"/>
    <p:sldLayoutId id="2147483676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8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1">
          <p15:clr>
            <a:srgbClr val="EA4335"/>
          </p15:clr>
        </p15:guide>
        <p15:guide id="4" pos="53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ew.edu/theological-school/2019/01/11/cant-shape-the-future-if-you-are-stuck-in-the-pas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3uwoey2rd901c.cloudfront.net/wp-content/uploads/2018/06/rice-media-meritocracy-is-elitism-2-1024x768.jpg" TargetMode="External"/><Relationship Id="rId4" Type="http://schemas.openxmlformats.org/officeDocument/2006/relationships/hyperlink" Target="https://www.theguardian.com/teacher-network/teacher-blog/2017/aug/02/create-culture-excellence-schools-students-teach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Visit to Raffles Institution</a:t>
            </a:r>
            <a:r>
              <a:rPr lang="en" sz="5400" dirty="0">
                <a:solidFill>
                  <a:schemeClr val="dk2"/>
                </a:solidFill>
              </a:rPr>
              <a:t> 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613" name="Google Shape;613;p66"/>
          <p:cNvSpPr txBox="1">
            <a:spLocks noGrp="1"/>
          </p:cNvSpPr>
          <p:nvPr>
            <p:ph type="subTitle" idx="1"/>
          </p:nvPr>
        </p:nvSpPr>
        <p:spPr>
          <a:xfrm>
            <a:off x="5459001" y="3404422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Yang </a:t>
            </a:r>
            <a:r>
              <a:rPr lang="en" sz="1600" dirty="0" err="1"/>
              <a:t>Iiyu</a:t>
            </a:r>
            <a:r>
              <a:rPr lang="en" sz="1600" dirty="0"/>
              <a:t> U2222686A</a:t>
            </a:r>
            <a:endParaRPr sz="1600" dirty="0"/>
          </a:p>
        </p:txBody>
      </p:sp>
      <p:sp>
        <p:nvSpPr>
          <p:cNvPr id="664" name="Google Shape;664;p66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6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210C1-539D-436B-A4EF-FC6CB613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1" b="24288"/>
          <a:stretch/>
        </p:blipFill>
        <p:spPr>
          <a:xfrm>
            <a:off x="-1" y="22595"/>
            <a:ext cx="4721105" cy="51209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8;p78">
            <a:extLst>
              <a:ext uri="{FF2B5EF4-FFF2-40B4-BE49-F238E27FC236}">
                <a16:creationId xmlns:a16="http://schemas.microsoft.com/office/drawing/2014/main" id="{3DE28172-465F-41BC-7DE9-A9F82E5E0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666" y="313740"/>
            <a:ext cx="8620964" cy="777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References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9566B-AAB7-AA5E-16EA-881AD19423B6}"/>
              </a:ext>
            </a:extLst>
          </p:cNvPr>
          <p:cNvSpPr/>
          <p:nvPr/>
        </p:nvSpPr>
        <p:spPr>
          <a:xfrm>
            <a:off x="1762555" y="2223506"/>
            <a:ext cx="5863186" cy="793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93324-7D7A-3DA2-D5D5-411DB1CFAD07}"/>
              </a:ext>
            </a:extLst>
          </p:cNvPr>
          <p:cNvSpPr txBox="1"/>
          <p:nvPr/>
        </p:nvSpPr>
        <p:spPr>
          <a:xfrm>
            <a:off x="483380" y="936991"/>
            <a:ext cx="78322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https://drew.edu/theological-school/2019/01/11/cant-shape-the-future-if-you-are-stuck-in-the-past/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https://www.theguardian.com/teacher-network/teacher-blog/2017/aug/02/create-culture-excellence-schools-students-teachers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https://d3uwoey2rd901c.cloudfront.net/wp-content/uploads/2018/06/rice-media-meritocracy-is-elitism-2-1024x768.jpg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3"/>
          <p:cNvSpPr txBox="1">
            <a:spLocks noGrp="1"/>
          </p:cNvSpPr>
          <p:nvPr>
            <p:ph type="title"/>
          </p:nvPr>
        </p:nvSpPr>
        <p:spPr>
          <a:xfrm>
            <a:off x="2418886" y="1128875"/>
            <a:ext cx="430617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Raffles Institution Batch of ‘19</a:t>
            </a:r>
            <a:endParaRPr dirty="0"/>
          </a:p>
        </p:txBody>
      </p:sp>
      <p:sp>
        <p:nvSpPr>
          <p:cNvPr id="990" name="Google Shape;990;p73"/>
          <p:cNvSpPr txBox="1">
            <a:spLocks noGrp="1"/>
          </p:cNvSpPr>
          <p:nvPr>
            <p:ph type="title" idx="2"/>
          </p:nvPr>
        </p:nvSpPr>
        <p:spPr>
          <a:xfrm>
            <a:off x="714125" y="478234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991" name="Google Shape;991;p73"/>
          <p:cNvSpPr txBox="1">
            <a:spLocks noGrp="1"/>
          </p:cNvSpPr>
          <p:nvPr>
            <p:ph type="subTitle" idx="1"/>
          </p:nvPr>
        </p:nvSpPr>
        <p:spPr>
          <a:xfrm>
            <a:off x="2528250" y="1351817"/>
            <a:ext cx="40875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Studied in Raffles Institution for 6 Years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Member of Raffles Tennis</a:t>
            </a:r>
            <a:endParaRPr dirty="0"/>
          </a:p>
        </p:txBody>
      </p:sp>
      <p:sp>
        <p:nvSpPr>
          <p:cNvPr id="993" name="Google Shape;993;p73"/>
          <p:cNvSpPr/>
          <p:nvPr/>
        </p:nvSpPr>
        <p:spPr>
          <a:xfrm>
            <a:off x="1951657" y="1526745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A05F95D1-E3B3-60E9-3837-9F5D3F52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4" y="2595625"/>
            <a:ext cx="3131168" cy="2086141"/>
          </a:xfrm>
          <a:prstGeom prst="rect">
            <a:avLst/>
          </a:prstGeom>
        </p:spPr>
      </p:pic>
      <p:pic>
        <p:nvPicPr>
          <p:cNvPr id="7" name="Picture 6" descr="A picture containing text, indoor, ceiling, floor&#10;&#10;Description automatically generated">
            <a:extLst>
              <a:ext uri="{FF2B5EF4-FFF2-40B4-BE49-F238E27FC236}">
                <a16:creationId xmlns:a16="http://schemas.microsoft.com/office/drawing/2014/main" id="{79471F23-ECA0-15EB-C1BA-B1B184742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31" b="24503"/>
          <a:stretch/>
        </p:blipFill>
        <p:spPr>
          <a:xfrm>
            <a:off x="5070148" y="2595625"/>
            <a:ext cx="2952889" cy="20696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EE2732-FE7D-2BA5-57E5-6E9B5F637E81}"/>
              </a:ext>
            </a:extLst>
          </p:cNvPr>
          <p:cNvSpPr/>
          <p:nvPr/>
        </p:nvSpPr>
        <p:spPr>
          <a:xfrm>
            <a:off x="952664" y="2595624"/>
            <a:ext cx="3121190" cy="2086141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AA3248-4E0E-1C94-F97C-26EA5DA905ED}"/>
              </a:ext>
            </a:extLst>
          </p:cNvPr>
          <p:cNvSpPr/>
          <p:nvPr/>
        </p:nvSpPr>
        <p:spPr>
          <a:xfrm>
            <a:off x="5070148" y="2587374"/>
            <a:ext cx="2952889" cy="2086141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7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School</a:t>
            </a:r>
            <a:endParaRPr dirty="0"/>
          </a:p>
        </p:txBody>
      </p:sp>
      <p:pic>
        <p:nvPicPr>
          <p:cNvPr id="55" name="Picture 54" descr="A restaurant with tables and chairs&#10;&#10;Description automatically generated with medium confidence">
            <a:extLst>
              <a:ext uri="{FF2B5EF4-FFF2-40B4-BE49-F238E27FC236}">
                <a16:creationId xmlns:a16="http://schemas.microsoft.com/office/drawing/2014/main" id="{B2556EBB-29CD-4B2B-8036-7F1543934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" t="29426" r="-934" b="18261"/>
          <a:stretch/>
        </p:blipFill>
        <p:spPr>
          <a:xfrm>
            <a:off x="746782" y="1594908"/>
            <a:ext cx="3687754" cy="2572251"/>
          </a:xfrm>
          <a:prstGeom prst="rect">
            <a:avLst/>
          </a:prstGeom>
        </p:spPr>
      </p:pic>
      <p:pic>
        <p:nvPicPr>
          <p:cNvPr id="57" name="Picture 56" descr="A picture containing building, walkway, roof&#10;&#10;Description automatically generated">
            <a:extLst>
              <a:ext uri="{FF2B5EF4-FFF2-40B4-BE49-F238E27FC236}">
                <a16:creationId xmlns:a16="http://schemas.microsoft.com/office/drawing/2014/main" id="{10CA24E9-9F39-0532-8D1B-6EE73FF4A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98" b="28492"/>
          <a:stretch/>
        </p:blipFill>
        <p:spPr>
          <a:xfrm>
            <a:off x="4742123" y="1594907"/>
            <a:ext cx="3857625" cy="2572251"/>
          </a:xfrm>
          <a:prstGeom prst="rect">
            <a:avLst/>
          </a:prstGeom>
        </p:spPr>
      </p:pic>
      <p:pic>
        <p:nvPicPr>
          <p:cNvPr id="59" name="Picture 58" descr="A room with tables and chairs&#10;&#10;Description automatically generated with medium confidence">
            <a:extLst>
              <a:ext uri="{FF2B5EF4-FFF2-40B4-BE49-F238E27FC236}">
                <a16:creationId xmlns:a16="http://schemas.microsoft.com/office/drawing/2014/main" id="{131BBDDA-7DA5-A68C-5619-11EB4C990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757" y="529774"/>
            <a:ext cx="3016489" cy="4021985"/>
          </a:xfrm>
          <a:prstGeom prst="rect">
            <a:avLst/>
          </a:prstGeom>
        </p:spPr>
      </p:pic>
      <p:pic>
        <p:nvPicPr>
          <p:cNvPr id="61" name="Picture 60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9D56C6ED-1D15-2919-CBA1-2B723BE02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756" y="529774"/>
            <a:ext cx="3016488" cy="4021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8"/>
          <p:cNvSpPr txBox="1">
            <a:spLocks noGrp="1"/>
          </p:cNvSpPr>
          <p:nvPr>
            <p:ph type="title"/>
          </p:nvPr>
        </p:nvSpPr>
        <p:spPr>
          <a:xfrm>
            <a:off x="1345800" y="1538100"/>
            <a:ext cx="64524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Why is it important for a community to preserve its cultural identity?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3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2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Source 1</a:t>
            </a:r>
            <a:endParaRPr dirty="0"/>
          </a:p>
        </p:txBody>
      </p:sp>
      <p:sp>
        <p:nvSpPr>
          <p:cNvPr id="924" name="Google Shape;924;p72"/>
          <p:cNvSpPr txBox="1">
            <a:spLocks noGrp="1"/>
          </p:cNvSpPr>
          <p:nvPr>
            <p:ph type="title"/>
          </p:nvPr>
        </p:nvSpPr>
        <p:spPr>
          <a:xfrm>
            <a:off x="718269" y="1329613"/>
            <a:ext cx="414999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Can’t Shape the Future if You are Stuck in the Past</a:t>
            </a:r>
            <a:endParaRPr sz="1100" dirty="0"/>
          </a:p>
        </p:txBody>
      </p:sp>
      <p:sp>
        <p:nvSpPr>
          <p:cNvPr id="925" name="Google Shape;925;p72"/>
          <p:cNvSpPr txBox="1">
            <a:spLocks noGrp="1"/>
          </p:cNvSpPr>
          <p:nvPr>
            <p:ph type="subTitle" idx="1"/>
          </p:nvPr>
        </p:nvSpPr>
        <p:spPr>
          <a:xfrm>
            <a:off x="714125" y="2359073"/>
            <a:ext cx="4004622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Gilroy recounts her experience working with the locals of a formerly prosperous town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Locals are stuck in a loop of “crippling nostalgia”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Cultural Identity is far too inaccurately passed on to be a useful tool in making progress</a:t>
            </a:r>
            <a:endParaRPr dirty="0"/>
          </a:p>
        </p:txBody>
      </p:sp>
      <p:sp>
        <p:nvSpPr>
          <p:cNvPr id="964" name="Google Shape;964;p72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2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2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5195092" y="326247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Annie Lockhart- Gilroy – The professional virtual home of Rev. Annie A. Lockhart  Gilroy, Ph.D.">
            <a:extLst>
              <a:ext uri="{FF2B5EF4-FFF2-40B4-BE49-F238E27FC236}">
                <a16:creationId xmlns:a16="http://schemas.microsoft.com/office/drawing/2014/main" id="{480A4481-A9DB-6635-5804-C8E95C41E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t="901" r="31607"/>
          <a:stretch/>
        </p:blipFill>
        <p:spPr bwMode="auto">
          <a:xfrm>
            <a:off x="5483718" y="773712"/>
            <a:ext cx="2801131" cy="39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24;p72">
            <a:extLst>
              <a:ext uri="{FF2B5EF4-FFF2-40B4-BE49-F238E27FC236}">
                <a16:creationId xmlns:a16="http://schemas.microsoft.com/office/drawing/2014/main" id="{579B0FDD-7329-2952-0175-AD933C0B9107}"/>
              </a:ext>
            </a:extLst>
          </p:cNvPr>
          <p:cNvSpPr txBox="1">
            <a:spLocks/>
          </p:cNvSpPr>
          <p:nvPr/>
        </p:nvSpPr>
        <p:spPr>
          <a:xfrm>
            <a:off x="718268" y="1929551"/>
            <a:ext cx="414999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Dr. Annie Lockhart-Gilroy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B65D44-F138-8112-2F5D-8C45147496CE}"/>
              </a:ext>
            </a:extLst>
          </p:cNvPr>
          <p:cNvCxnSpPr/>
          <p:nvPr/>
        </p:nvCxnSpPr>
        <p:spPr>
          <a:xfrm>
            <a:off x="808383" y="1925780"/>
            <a:ext cx="37635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1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2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Source 2</a:t>
            </a:r>
            <a:endParaRPr dirty="0"/>
          </a:p>
        </p:txBody>
      </p:sp>
      <p:sp>
        <p:nvSpPr>
          <p:cNvPr id="924" name="Google Shape;924;p72"/>
          <p:cNvSpPr txBox="1">
            <a:spLocks noGrp="1"/>
          </p:cNvSpPr>
          <p:nvPr>
            <p:ph type="title"/>
          </p:nvPr>
        </p:nvSpPr>
        <p:spPr>
          <a:xfrm>
            <a:off x="718269" y="1329613"/>
            <a:ext cx="414999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/>
            <a:r>
              <a:rPr lang="en-US" i="0" dirty="0">
                <a:solidFill>
                  <a:schemeClr val="bg2"/>
                </a:solidFill>
                <a:effectLst/>
                <a:latin typeface="Libre Baskerville" panose="02000000000000000000" pitchFamily="2" charset="0"/>
              </a:rPr>
              <a:t>How can we create a culture of excellence in schools?</a:t>
            </a:r>
          </a:p>
        </p:txBody>
      </p:sp>
      <p:sp>
        <p:nvSpPr>
          <p:cNvPr id="925" name="Google Shape;925;p72"/>
          <p:cNvSpPr txBox="1">
            <a:spLocks noGrp="1"/>
          </p:cNvSpPr>
          <p:nvPr>
            <p:ph type="subTitle" idx="1"/>
          </p:nvPr>
        </p:nvSpPr>
        <p:spPr>
          <a:xfrm>
            <a:off x="714125" y="2352786"/>
            <a:ext cx="4004622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 </a:t>
            </a:r>
            <a:r>
              <a:rPr lang="en-US" dirty="0" err="1"/>
              <a:t>Enser</a:t>
            </a:r>
            <a:r>
              <a:rPr lang="en-US" dirty="0"/>
              <a:t> talks about the importance of building a “culture of excellence” in schools, and recommends that schools: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demonstration of thought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Promote exploration beyond the classroom</a:t>
            </a:r>
          </a:p>
        </p:txBody>
      </p:sp>
      <p:sp>
        <p:nvSpPr>
          <p:cNvPr id="964" name="Google Shape;964;p72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2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2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2"/>
          <p:cNvSpPr/>
          <p:nvPr/>
        </p:nvSpPr>
        <p:spPr>
          <a:xfrm>
            <a:off x="5195092" y="326247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24;p72">
            <a:extLst>
              <a:ext uri="{FF2B5EF4-FFF2-40B4-BE49-F238E27FC236}">
                <a16:creationId xmlns:a16="http://schemas.microsoft.com/office/drawing/2014/main" id="{579B0FDD-7329-2952-0175-AD933C0B9107}"/>
              </a:ext>
            </a:extLst>
          </p:cNvPr>
          <p:cNvSpPr txBox="1">
            <a:spLocks/>
          </p:cNvSpPr>
          <p:nvPr/>
        </p:nvSpPr>
        <p:spPr>
          <a:xfrm>
            <a:off x="718268" y="1929551"/>
            <a:ext cx="414999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Mark </a:t>
            </a:r>
            <a:r>
              <a:rPr lang="en-US" sz="1100" dirty="0" err="1"/>
              <a:t>Enser</a:t>
            </a:r>
            <a:endParaRPr lang="en-US" sz="11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B65D44-F138-8112-2F5D-8C45147496CE}"/>
              </a:ext>
            </a:extLst>
          </p:cNvPr>
          <p:cNvCxnSpPr/>
          <p:nvPr/>
        </p:nvCxnSpPr>
        <p:spPr>
          <a:xfrm>
            <a:off x="808383" y="1925780"/>
            <a:ext cx="376359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ands raised in a classroom">
            <a:extLst>
              <a:ext uri="{FF2B5EF4-FFF2-40B4-BE49-F238E27FC236}">
                <a16:creationId xmlns:a16="http://schemas.microsoft.com/office/drawing/2014/main" id="{7EFCE44C-F393-A1BD-11A6-43DE7402C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0" r="38937"/>
          <a:stretch/>
        </p:blipFill>
        <p:spPr bwMode="auto">
          <a:xfrm>
            <a:off x="5295940" y="918711"/>
            <a:ext cx="302673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18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78;p68">
            <a:extLst>
              <a:ext uri="{FF2B5EF4-FFF2-40B4-BE49-F238E27FC236}">
                <a16:creationId xmlns:a16="http://schemas.microsoft.com/office/drawing/2014/main" id="{18E5B89E-8C6A-A290-DAEC-56D5D25153DE}"/>
              </a:ext>
            </a:extLst>
          </p:cNvPr>
          <p:cNvSpPr txBox="1">
            <a:spLocks/>
          </p:cNvSpPr>
          <p:nvPr/>
        </p:nvSpPr>
        <p:spPr>
          <a:xfrm>
            <a:off x="1689229" y="2250476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/>
              <a:t>IF</a:t>
            </a:r>
          </a:p>
        </p:txBody>
      </p:sp>
      <p:sp>
        <p:nvSpPr>
          <p:cNvPr id="10" name="Google Shape;678;p68">
            <a:extLst>
              <a:ext uri="{FF2B5EF4-FFF2-40B4-BE49-F238E27FC236}">
                <a16:creationId xmlns:a16="http://schemas.microsoft.com/office/drawing/2014/main" id="{1147D6EE-AF7A-1B61-E0F3-AE608D12B759}"/>
              </a:ext>
            </a:extLst>
          </p:cNvPr>
          <p:cNvSpPr txBox="1">
            <a:spLocks/>
          </p:cNvSpPr>
          <p:nvPr/>
        </p:nvSpPr>
        <p:spPr>
          <a:xfrm>
            <a:off x="1384963" y="3017420"/>
            <a:ext cx="294853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800" dirty="0"/>
              <a:t>It builds unrealistic expectations for the future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DD2B9F-D0A2-4744-41B0-89E9780E54C6}"/>
              </a:ext>
            </a:extLst>
          </p:cNvPr>
          <p:cNvGrpSpPr/>
          <p:nvPr/>
        </p:nvGrpSpPr>
        <p:grpSpPr>
          <a:xfrm>
            <a:off x="4956846" y="1842433"/>
            <a:ext cx="2730855" cy="1017217"/>
            <a:chOff x="4987563" y="933368"/>
            <a:chExt cx="2730855" cy="1017217"/>
          </a:xfrm>
        </p:grpSpPr>
        <p:sp>
          <p:nvSpPr>
            <p:cNvPr id="27" name="Google Shape;678;p68">
              <a:extLst>
                <a:ext uri="{FF2B5EF4-FFF2-40B4-BE49-F238E27FC236}">
                  <a16:creationId xmlns:a16="http://schemas.microsoft.com/office/drawing/2014/main" id="{507D1D40-9CD6-090D-C2C5-147E7C05B158}"/>
                </a:ext>
              </a:extLst>
            </p:cNvPr>
            <p:cNvSpPr txBox="1">
              <a:spLocks/>
            </p:cNvSpPr>
            <p:nvPr/>
          </p:nvSpPr>
          <p:spPr>
            <a:xfrm>
              <a:off x="4987563" y="1584885"/>
              <a:ext cx="2730855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/>
              <a:r>
                <a:rPr lang="en-US" sz="1800" dirty="0"/>
                <a:t>Building a strong school culture is useful</a:t>
              </a:r>
            </a:p>
          </p:txBody>
        </p:sp>
        <p:sp>
          <p:nvSpPr>
            <p:cNvPr id="28" name="Google Shape;679;p68">
              <a:extLst>
                <a:ext uri="{FF2B5EF4-FFF2-40B4-BE49-F238E27FC236}">
                  <a16:creationId xmlns:a16="http://schemas.microsoft.com/office/drawing/2014/main" id="{E9C9267F-85EC-30BF-F77B-E07949157784}"/>
                </a:ext>
              </a:extLst>
            </p:cNvPr>
            <p:cNvSpPr txBox="1">
              <a:spLocks/>
            </p:cNvSpPr>
            <p:nvPr/>
          </p:nvSpPr>
          <p:spPr>
            <a:xfrm>
              <a:off x="5210717" y="933368"/>
              <a:ext cx="216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ibre Baskerville"/>
                <a:buNone/>
                <a:defRPr sz="2000" b="1" i="0" u="none" strike="noStrike" cap="none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dirty="0"/>
                <a:t>Source 2</a:t>
              </a:r>
            </a:p>
          </p:txBody>
        </p:sp>
      </p:grpSp>
      <p:sp>
        <p:nvSpPr>
          <p:cNvPr id="29" name="Google Shape;678;p68">
            <a:extLst>
              <a:ext uri="{FF2B5EF4-FFF2-40B4-BE49-F238E27FC236}">
                <a16:creationId xmlns:a16="http://schemas.microsoft.com/office/drawing/2014/main" id="{3D9B0E5C-60BB-481C-CC9D-3947486DCF7F}"/>
              </a:ext>
            </a:extLst>
          </p:cNvPr>
          <p:cNvSpPr txBox="1">
            <a:spLocks/>
          </p:cNvSpPr>
          <p:nvPr/>
        </p:nvSpPr>
        <p:spPr>
          <a:xfrm>
            <a:off x="5180000" y="2240430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/>
              <a:t>WHEN</a:t>
            </a:r>
          </a:p>
        </p:txBody>
      </p:sp>
      <p:sp>
        <p:nvSpPr>
          <p:cNvPr id="30" name="Google Shape;678;p68">
            <a:extLst>
              <a:ext uri="{FF2B5EF4-FFF2-40B4-BE49-F238E27FC236}">
                <a16:creationId xmlns:a16="http://schemas.microsoft.com/office/drawing/2014/main" id="{7F47D27A-C062-C405-BA57-CEAE0A075EF3}"/>
              </a:ext>
            </a:extLst>
          </p:cNvPr>
          <p:cNvSpPr txBox="1">
            <a:spLocks/>
          </p:cNvSpPr>
          <p:nvPr/>
        </p:nvSpPr>
        <p:spPr>
          <a:xfrm>
            <a:off x="4845968" y="3017420"/>
            <a:ext cx="308282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800" dirty="0"/>
              <a:t>It sets standards and builds good habits in students</a:t>
            </a:r>
          </a:p>
        </p:txBody>
      </p:sp>
      <p:pic>
        <p:nvPicPr>
          <p:cNvPr id="34" name="Picture 3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0985CE-1A07-87DD-1C41-3BBF1D23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78"/>
          <a:stretch/>
        </p:blipFill>
        <p:spPr>
          <a:xfrm>
            <a:off x="2378678" y="4199649"/>
            <a:ext cx="2239650" cy="2216702"/>
          </a:xfrm>
          <a:prstGeom prst="rect">
            <a:avLst/>
          </a:prstGeom>
        </p:spPr>
      </p:pic>
      <p:pic>
        <p:nvPicPr>
          <p:cNvPr id="36" name="Picture 3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BAB2B6-B131-42A1-82DC-89C849F56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0826">
            <a:off x="79884" y="4226551"/>
            <a:ext cx="2239650" cy="1428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4657D57-F8A4-6A06-EA2D-8C058E03AE17}"/>
              </a:ext>
            </a:extLst>
          </p:cNvPr>
          <p:cNvGrpSpPr/>
          <p:nvPr/>
        </p:nvGrpSpPr>
        <p:grpSpPr>
          <a:xfrm rot="803869">
            <a:off x="4692872" y="4362531"/>
            <a:ext cx="2869288" cy="1380309"/>
            <a:chOff x="434698" y="596836"/>
            <a:chExt cx="7764549" cy="37352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2" name="Picture 3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A20E9BC-6005-6E32-3965-733E1B478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412"/>
            <a:stretch/>
          </p:blipFill>
          <p:spPr>
            <a:xfrm>
              <a:off x="434698" y="1112874"/>
              <a:ext cx="7764549" cy="3219200"/>
            </a:xfrm>
            <a:prstGeom prst="rect">
              <a:avLst/>
            </a:prstGeom>
          </p:spPr>
        </p:pic>
        <p:pic>
          <p:nvPicPr>
            <p:cNvPr id="38" name="Picture 3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4A65EF03-453C-ACF3-E12A-8A0E3C682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586"/>
            <a:stretch/>
          </p:blipFill>
          <p:spPr>
            <a:xfrm>
              <a:off x="434698" y="596836"/>
              <a:ext cx="7764549" cy="535634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8A10870-3A2D-3D2F-BD01-FC39FB93F5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94" t="11533" r="12346" b="25568"/>
          <a:stretch/>
        </p:blipFill>
        <p:spPr>
          <a:xfrm>
            <a:off x="8094921" y="4048889"/>
            <a:ext cx="1049079" cy="1033474"/>
          </a:xfrm>
          <a:prstGeom prst="rect">
            <a:avLst/>
          </a:prstGeom>
          <a:effectLst/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BB6B2F8-C6C2-9E1B-DF3E-796C0F9089C0}"/>
              </a:ext>
            </a:extLst>
          </p:cNvPr>
          <p:cNvGrpSpPr/>
          <p:nvPr/>
        </p:nvGrpSpPr>
        <p:grpSpPr>
          <a:xfrm>
            <a:off x="1523185" y="1842433"/>
            <a:ext cx="2672085" cy="1018435"/>
            <a:chOff x="1535397" y="935830"/>
            <a:chExt cx="2672085" cy="1018435"/>
          </a:xfrm>
        </p:grpSpPr>
        <p:sp>
          <p:nvSpPr>
            <p:cNvPr id="47" name="Google Shape;679;p68">
              <a:extLst>
                <a:ext uri="{FF2B5EF4-FFF2-40B4-BE49-F238E27FC236}">
                  <a16:creationId xmlns:a16="http://schemas.microsoft.com/office/drawing/2014/main" id="{235151AD-B94E-460A-EA1F-00A7B0830D98}"/>
                </a:ext>
              </a:extLst>
            </p:cNvPr>
            <p:cNvSpPr txBox="1">
              <a:spLocks/>
            </p:cNvSpPr>
            <p:nvPr/>
          </p:nvSpPr>
          <p:spPr>
            <a:xfrm>
              <a:off x="1786940" y="935830"/>
              <a:ext cx="216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ibre Baskerville"/>
                <a:buNone/>
                <a:defRPr sz="2000" b="1" i="0" u="none" strike="noStrike" cap="none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dirty="0"/>
                <a:t>Source 1</a:t>
              </a:r>
            </a:p>
          </p:txBody>
        </p:sp>
        <p:sp>
          <p:nvSpPr>
            <p:cNvPr id="48" name="Google Shape;678;p68">
              <a:extLst>
                <a:ext uri="{FF2B5EF4-FFF2-40B4-BE49-F238E27FC236}">
                  <a16:creationId xmlns:a16="http://schemas.microsoft.com/office/drawing/2014/main" id="{B5FFCC07-2C1A-6650-3622-EC902C1A8FF6}"/>
                </a:ext>
              </a:extLst>
            </p:cNvPr>
            <p:cNvSpPr txBox="1">
              <a:spLocks/>
            </p:cNvSpPr>
            <p:nvPr/>
          </p:nvSpPr>
          <p:spPr>
            <a:xfrm>
              <a:off x="1535397" y="1588565"/>
              <a:ext cx="2672085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None/>
                <a:defRPr sz="14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0" indent="0" algn="ctr"/>
              <a:r>
                <a:rPr lang="en-US" sz="1800" dirty="0"/>
                <a:t>Preserving cultural identity is wasted effort</a:t>
              </a:r>
            </a:p>
          </p:txBody>
        </p:sp>
      </p:grpSp>
      <p:sp>
        <p:nvSpPr>
          <p:cNvPr id="53" name="Google Shape;678;p68">
            <a:extLst>
              <a:ext uri="{FF2B5EF4-FFF2-40B4-BE49-F238E27FC236}">
                <a16:creationId xmlns:a16="http://schemas.microsoft.com/office/drawing/2014/main" id="{B7083A8D-2A94-65F6-8A0D-197367912611}"/>
              </a:ext>
            </a:extLst>
          </p:cNvPr>
          <p:cNvSpPr txBox="1">
            <a:spLocks/>
          </p:cNvSpPr>
          <p:nvPr/>
        </p:nvSpPr>
        <p:spPr>
          <a:xfrm>
            <a:off x="3375210" y="2152043"/>
            <a:ext cx="234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/>
              <a:t>VS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525 L -0.00121 -0.1731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1636 L 5.55556E-7 -0.1691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308 L 0.07691 0.003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9" grpId="0"/>
      <p:bldP spid="30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5FFEFA-0E84-0C44-BCEA-BA1217F20BDC}"/>
              </a:ext>
            </a:extLst>
          </p:cNvPr>
          <p:cNvSpPr/>
          <p:nvPr/>
        </p:nvSpPr>
        <p:spPr>
          <a:xfrm>
            <a:off x="1762556" y="426722"/>
            <a:ext cx="5863185" cy="4223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y, outdoor, road, way&#10;&#10;Description automatically generated">
            <a:extLst>
              <a:ext uri="{FF2B5EF4-FFF2-40B4-BE49-F238E27FC236}">
                <a16:creationId xmlns:a16="http://schemas.microsoft.com/office/drawing/2014/main" id="{8D8DE5B9-B4FC-7780-E2D0-2EB48D644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75" b="29165"/>
          <a:stretch/>
        </p:blipFill>
        <p:spPr>
          <a:xfrm rot="21440974">
            <a:off x="1741384" y="389850"/>
            <a:ext cx="5872543" cy="4240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2B835-A486-8D7E-9622-C491F32BAFFD}"/>
              </a:ext>
            </a:extLst>
          </p:cNvPr>
          <p:cNvSpPr/>
          <p:nvPr/>
        </p:nvSpPr>
        <p:spPr>
          <a:xfrm>
            <a:off x="1746062" y="2159334"/>
            <a:ext cx="5863185" cy="79389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08;p78">
            <a:extLst>
              <a:ext uri="{FF2B5EF4-FFF2-40B4-BE49-F238E27FC236}">
                <a16:creationId xmlns:a16="http://schemas.microsoft.com/office/drawing/2014/main" id="{3DE28172-465F-41BC-7DE9-A9F82E5E0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2556" y="2183180"/>
            <a:ext cx="5863186" cy="777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bg1"/>
                </a:solidFill>
              </a:rPr>
              <a:t>Auspicium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Melioris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Aevi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(Hope of A Better Age)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9566B-AAB7-AA5E-16EA-881AD19423B6}"/>
              </a:ext>
            </a:extLst>
          </p:cNvPr>
          <p:cNvSpPr/>
          <p:nvPr/>
        </p:nvSpPr>
        <p:spPr>
          <a:xfrm>
            <a:off x="1762555" y="2223506"/>
            <a:ext cx="5863186" cy="793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1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126"/>
          <p:cNvSpPr txBox="1">
            <a:spLocks noGrp="1"/>
          </p:cNvSpPr>
          <p:nvPr>
            <p:ph type="subTitle" idx="1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Do you have any questions?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2"/>
                </a:solidFill>
              </a:rPr>
              <a:t>youremail@freepik.com</a:t>
            </a:r>
            <a:r>
              <a:rPr lang="en" dirty="0">
                <a:solidFill>
                  <a:schemeClr val="dk2"/>
                </a:solidFill>
              </a:rPr>
              <a:t> 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+91  620 421 838 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2"/>
                </a:solidFill>
              </a:rPr>
              <a:t>yourcompany.com</a:t>
            </a:r>
            <a:endParaRPr dirty="0"/>
          </a:p>
        </p:txBody>
      </p:sp>
      <p:sp>
        <p:nvSpPr>
          <p:cNvPr id="3355" name="Google Shape;3355;p126"/>
          <p:cNvSpPr txBox="1">
            <a:spLocks noGrp="1"/>
          </p:cNvSpPr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356" name="Google Shape;3356;p126"/>
          <p:cNvSpPr txBox="1"/>
          <p:nvPr/>
        </p:nvSpPr>
        <p:spPr>
          <a:xfrm>
            <a:off x="2957400" y="4328400"/>
            <a:ext cx="3229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7" name="Google Shape;3357;p126"/>
          <p:cNvGrpSpPr/>
          <p:nvPr/>
        </p:nvGrpSpPr>
        <p:grpSpPr>
          <a:xfrm>
            <a:off x="3884333" y="1540546"/>
            <a:ext cx="1375334" cy="385735"/>
            <a:chOff x="3393001" y="1492921"/>
            <a:chExt cx="1375334" cy="385735"/>
          </a:xfrm>
        </p:grpSpPr>
        <p:grpSp>
          <p:nvGrpSpPr>
            <p:cNvPr id="3358" name="Google Shape;3358;p126"/>
            <p:cNvGrpSpPr/>
            <p:nvPr/>
          </p:nvGrpSpPr>
          <p:grpSpPr>
            <a:xfrm>
              <a:off x="3393001" y="1492921"/>
              <a:ext cx="392244" cy="385735"/>
              <a:chOff x="2866317" y="3817357"/>
              <a:chExt cx="362920" cy="356865"/>
            </a:xfrm>
          </p:grpSpPr>
          <p:sp>
            <p:nvSpPr>
              <p:cNvPr id="3359" name="Google Shape;3359;p12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26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2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2" name="Google Shape;3362;p126"/>
            <p:cNvGrpSpPr/>
            <p:nvPr/>
          </p:nvGrpSpPr>
          <p:grpSpPr>
            <a:xfrm>
              <a:off x="3877668" y="1492921"/>
              <a:ext cx="392244" cy="385735"/>
              <a:chOff x="3314750" y="3817357"/>
              <a:chExt cx="362920" cy="356865"/>
            </a:xfrm>
          </p:grpSpPr>
          <p:sp>
            <p:nvSpPr>
              <p:cNvPr id="3363" name="Google Shape;3363;p126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26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9C7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26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26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26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126"/>
            <p:cNvGrpSpPr/>
            <p:nvPr/>
          </p:nvGrpSpPr>
          <p:grpSpPr>
            <a:xfrm>
              <a:off x="4375665" y="1493084"/>
              <a:ext cx="392669" cy="385423"/>
              <a:chOff x="3763184" y="3817357"/>
              <a:chExt cx="363314" cy="356576"/>
            </a:xfrm>
          </p:grpSpPr>
          <p:sp>
            <p:nvSpPr>
              <p:cNvPr id="3369" name="Google Shape;3369;p126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26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5D4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26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26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26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268</Words>
  <Application>Microsoft Macintosh PowerPoint</Application>
  <PresentationFormat>On-screen Show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Condensed Light</vt:lpstr>
      <vt:lpstr>Roboto</vt:lpstr>
      <vt:lpstr>Libre Baskerville</vt:lpstr>
      <vt:lpstr>Arial</vt:lpstr>
      <vt:lpstr>Generation of '27 by Slidesgo</vt:lpstr>
      <vt:lpstr>Visit to Raffles Institution </vt:lpstr>
      <vt:lpstr>Raffles Institution Batch of ‘19</vt:lpstr>
      <vt:lpstr>The School</vt:lpstr>
      <vt:lpstr>Why is it important for a community to preserve its cultural identity?</vt:lpstr>
      <vt:lpstr>Source 1</vt:lpstr>
      <vt:lpstr>Source 2</vt:lpstr>
      <vt:lpstr>PowerPoint Presentation</vt:lpstr>
      <vt:lpstr>Auspicium Melioris Aevi (Hope of A Better Age)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to Raffles Institution </dc:title>
  <cp:lastModifiedBy>#YANG IIYU#</cp:lastModifiedBy>
  <cp:revision>5</cp:revision>
  <dcterms:modified xsi:type="dcterms:W3CDTF">2023-04-06T13:41:59Z</dcterms:modified>
</cp:coreProperties>
</file>